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94" r:id="rId2"/>
    <p:sldId id="413" r:id="rId3"/>
    <p:sldId id="414" r:id="rId4"/>
    <p:sldId id="415" r:id="rId5"/>
    <p:sldId id="416" r:id="rId6"/>
    <p:sldId id="417" r:id="rId7"/>
    <p:sldId id="418" r:id="rId8"/>
  </p:sldIdLst>
  <p:sldSz cx="9144000" cy="6858000" type="screen4x3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neke van den Berg" initials="JvdB" lastIdx="3" clrIdx="0">
    <p:extLst/>
  </p:cmAuthor>
  <p:cmAuthor id="2" name="Sylvia Nelissen" initials="SN" lastIdx="11" clrIdx="1">
    <p:extLst>
      <p:ext uri="{19B8F6BF-5375-455C-9EA6-DF929625EA0E}">
        <p15:presenceInfo xmlns:p15="http://schemas.microsoft.com/office/powerpoint/2012/main" userId="Sylvia Nelis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55"/>
    <a:srgbClr val="810962"/>
    <a:srgbClr val="FF7C80"/>
    <a:srgbClr val="99FF66"/>
    <a:srgbClr val="FF5050"/>
    <a:srgbClr val="CCFF99"/>
    <a:srgbClr val="67ECF3"/>
    <a:srgbClr val="1E0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87665" autoAdjust="0"/>
  </p:normalViewPr>
  <p:slideViewPr>
    <p:cSldViewPr snapToGrid="0">
      <p:cViewPr varScale="1">
        <p:scale>
          <a:sx n="102" d="100"/>
          <a:sy n="102" d="100"/>
        </p:scale>
        <p:origin x="1950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39042-FC6A-4E62-97CD-8420ADB2DD32}" type="datetimeFigureOut">
              <a:rPr lang="nl-NL" smtClean="0"/>
              <a:t>30-3-2020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4CEEF-3AF9-4E05-B914-83A97B6A47E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5724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969303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k object 16"/>
          <p:cNvSpPr/>
          <p:nvPr/>
        </p:nvSpPr>
        <p:spPr>
          <a:xfrm>
            <a:off x="381000" y="390525"/>
            <a:ext cx="8229600" cy="609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ln w="19050">
            <a:solidFill>
              <a:srgbClr val="80808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4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Titeltekst</a:t>
            </a:r>
          </a:p>
        </p:txBody>
      </p:sp>
      <p:sp>
        <p:nvSpPr>
          <p:cNvPr id="25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77569" y="1981200"/>
            <a:ext cx="4462781" cy="6771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30725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6349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>
            <a:off x="381000" y="390525"/>
            <a:ext cx="8229600" cy="609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ln w="19050">
            <a:solidFill>
              <a:srgbClr val="80808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" name="bk object 17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50">
            <a:solidFill>
              <a:srgbClr val="80808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" name="bk object 18"/>
          <p:cNvSpPr/>
          <p:nvPr/>
        </p:nvSpPr>
        <p:spPr>
          <a:xfrm>
            <a:off x="4080852" y="6267646"/>
            <a:ext cx="1000613" cy="450057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5" name="Titeltekst"/>
          <p:cNvSpPr txBox="1">
            <a:spLocks noGrp="1"/>
          </p:cNvSpPr>
          <p:nvPr>
            <p:ph type="title"/>
          </p:nvPr>
        </p:nvSpPr>
        <p:spPr>
          <a:xfrm>
            <a:off x="457200" y="344444"/>
            <a:ext cx="8072119" cy="78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Titeltekst</a:t>
            </a:r>
          </a:p>
        </p:txBody>
      </p:sp>
      <p:sp>
        <p:nvSpPr>
          <p:cNvPr id="6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34337" y="6377940"/>
            <a:ext cx="252464" cy="266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 spd="med"/>
  <p:hf hd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CD0039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CD0039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CD0039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CD0039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CD0039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CD0039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CD0039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CD0039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CD0039"/>
          </a:solidFill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sng" strike="noStrike" cap="none" spc="0" baseline="0">
          <a:ln>
            <a:noFill/>
          </a:ln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sng" strike="noStrike" cap="none" spc="0" baseline="0">
          <a:ln>
            <a:noFill/>
          </a:ln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sng" strike="noStrike" cap="none" spc="0" baseline="0">
          <a:ln>
            <a:noFill/>
          </a:ln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sng" strike="noStrike" cap="none" spc="0" baseline="0">
          <a:ln>
            <a:noFill/>
          </a:ln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sng" strike="noStrike" cap="none" spc="0" baseline="0">
          <a:ln>
            <a:noFill/>
          </a:ln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sng" strike="noStrike" cap="none" spc="0" baseline="0">
          <a:ln>
            <a:noFill/>
          </a:ln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sng" strike="noStrike" cap="none" spc="0" baseline="0">
          <a:ln>
            <a:noFill/>
          </a:ln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sng" strike="noStrike" cap="none" spc="0" baseline="0">
          <a:ln>
            <a:noFill/>
          </a:ln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sng" strike="noStrike" cap="none" spc="0" baseline="0">
          <a:ln>
            <a:noFill/>
          </a:ln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werkpositievegezondheid.nl/" TargetMode="External"/><Relationship Id="rId2" Type="http://schemas.openxmlformats.org/officeDocument/2006/relationships/hyperlink" Target="https://www.medischcontact.nl/nieuws/laatste-nieuws/artikel/zinnige-zorg-dreigt-utopie-te-worde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object 2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50">
            <a:solidFill>
              <a:srgbClr val="80808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98" name="object 3"/>
          <p:cNvSpPr/>
          <p:nvPr/>
        </p:nvSpPr>
        <p:spPr>
          <a:xfrm>
            <a:off x="4080852" y="6267646"/>
            <a:ext cx="1000613" cy="45005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500" name="object 5"/>
          <p:cNvSpPr txBox="1"/>
          <p:nvPr/>
        </p:nvSpPr>
        <p:spPr>
          <a:xfrm>
            <a:off x="474369" y="1520190"/>
            <a:ext cx="7546976" cy="128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12700">
              <a:buClr>
                <a:srgbClr val="808080"/>
              </a:buClr>
              <a:buSzPct val="65000"/>
              <a:tabLst>
                <a:tab pos="342900" algn="l"/>
                <a:tab pos="355600" algn="l"/>
              </a:tabLst>
              <a:defRPr sz="3000" spc="-245">
                <a:solidFill>
                  <a:srgbClr val="006353"/>
                </a:solidFill>
              </a:defRPr>
            </a:pPr>
            <a:endParaRPr dirty="0"/>
          </a:p>
          <a:p>
            <a:pPr marL="355600" marR="5080" indent="-342900">
              <a:lnSpc>
                <a:spcPts val="3200"/>
              </a:lnSpc>
              <a:buClr>
                <a:srgbClr val="808080"/>
              </a:buClr>
              <a:buSzPct val="65000"/>
              <a:buChar char="■"/>
              <a:tabLst>
                <a:tab pos="342900" algn="l"/>
                <a:tab pos="355600" algn="l"/>
              </a:tabLst>
              <a:defRPr sz="3000" spc="-245">
                <a:solidFill>
                  <a:srgbClr val="006353"/>
                </a:solidFill>
              </a:defRPr>
            </a:pPr>
            <a:endParaRPr lang="nl-NL" dirty="0"/>
          </a:p>
          <a:p>
            <a:pPr marL="355600" marR="5080" indent="-342900">
              <a:lnSpc>
                <a:spcPts val="3200"/>
              </a:lnSpc>
              <a:buClr>
                <a:srgbClr val="808080"/>
              </a:buClr>
              <a:buSzPct val="65000"/>
              <a:buChar char="■"/>
              <a:tabLst>
                <a:tab pos="342900" algn="l"/>
                <a:tab pos="355600" algn="l"/>
              </a:tabLst>
              <a:defRPr sz="3000" spc="-245">
                <a:solidFill>
                  <a:srgbClr val="006353"/>
                </a:solidFill>
              </a:defRPr>
            </a:pPr>
            <a:endParaRPr lang="nl-NL" dirty="0"/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457200" y="1360800"/>
            <a:ext cx="7967056" cy="377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0" baseline="0">
                <a:ln>
                  <a:noFill/>
                </a:ln>
                <a:solidFill>
                  <a:srgbClr val="CD0039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0" baseline="0">
                <a:ln>
                  <a:noFill/>
                </a:ln>
                <a:solidFill>
                  <a:srgbClr val="CD003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0" baseline="0">
                <a:ln>
                  <a:noFill/>
                </a:ln>
                <a:solidFill>
                  <a:srgbClr val="CD003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0" baseline="0">
                <a:ln>
                  <a:noFill/>
                </a:ln>
                <a:solidFill>
                  <a:srgbClr val="CD003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0" baseline="0">
                <a:ln>
                  <a:noFill/>
                </a:ln>
                <a:solidFill>
                  <a:srgbClr val="CD003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0" baseline="0">
                <a:ln>
                  <a:noFill/>
                </a:ln>
                <a:solidFill>
                  <a:srgbClr val="CD003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0" baseline="0">
                <a:ln>
                  <a:noFill/>
                </a:ln>
                <a:solidFill>
                  <a:srgbClr val="CD003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0" baseline="0">
                <a:ln>
                  <a:noFill/>
                </a:ln>
                <a:solidFill>
                  <a:srgbClr val="CD003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0" baseline="0">
                <a:ln>
                  <a:noFill/>
                </a:ln>
                <a:solidFill>
                  <a:srgbClr val="CD003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342900" indent="-342900" hangingPunct="1">
              <a:spcBef>
                <a:spcPts val="100"/>
              </a:spcBef>
              <a:buFont typeface="Arial" panose="020B0604020202020204" pitchFamily="34" charset="0"/>
              <a:buChar char="•"/>
              <a:defRPr sz="3600" spc="-200"/>
            </a:pPr>
            <a:endParaRPr lang="nl-NL" sz="2400" b="0" spc="-175" dirty="0">
              <a:solidFill>
                <a:srgbClr val="006353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96" y="1554209"/>
            <a:ext cx="8263372" cy="3669544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547216" y="5363010"/>
            <a:ext cx="7764651" cy="96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ctr" hangingPunct="1">
              <a:spcBef>
                <a:spcPts val="100"/>
              </a:spcBef>
              <a:defRPr sz="3600" spc="-200"/>
            </a:pPr>
            <a:r>
              <a:rPr lang="nl-NL" sz="3600" spc="-175" dirty="0" smtClean="0">
                <a:solidFill>
                  <a:srgbClr val="006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de Noordelijke Maasvallei</a:t>
            </a:r>
          </a:p>
          <a:p>
            <a:pPr lvl="1" indent="0" hangingPunct="1">
              <a:spcBef>
                <a:spcPts val="100"/>
              </a:spcBef>
              <a:defRPr sz="3600" spc="-200"/>
            </a:pPr>
            <a:endParaRPr lang="nl-NL" sz="2000" spc="-175" dirty="0">
              <a:solidFill>
                <a:srgbClr val="006353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344444"/>
            <a:ext cx="8229600" cy="788036"/>
          </a:xfrm>
        </p:spPr>
        <p:txBody>
          <a:bodyPr>
            <a:normAutofit fontScale="90000"/>
          </a:bodyPr>
          <a:lstStyle/>
          <a:p>
            <a:r>
              <a:rPr lang="nl-NL" sz="4400" dirty="0" smtClean="0"/>
              <a:t>Transitie in de zorg, echt aanstaande?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14321930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>
                <a:latin typeface="+mj-lt"/>
              </a:rPr>
              <a:t>Positieve gezondheid, de taal…</a:t>
            </a:r>
            <a:endParaRPr lang="nl-NL" sz="4000" dirty="0">
              <a:latin typeface="+mj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68454"/>
            <a:ext cx="8293510" cy="453072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 b="0" u="none" spc="-175" dirty="0" smtClean="0">
                <a:solidFill>
                  <a:srgbClr val="006353"/>
                </a:solidFill>
                <a:latin typeface="+mj-lt"/>
                <a:ea typeface="+mj-ea"/>
                <a:cs typeface="+mj-cs"/>
              </a:rPr>
              <a:t>September 2012 </a:t>
            </a:r>
            <a:r>
              <a:rPr lang="nl-NL" sz="2200" b="0" u="none" spc="-175" dirty="0" smtClean="0">
                <a:solidFill>
                  <a:srgbClr val="006353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 Eerste contact met Machteld Huber.</a:t>
            </a:r>
            <a:endParaRPr lang="nl-NL" sz="2200" b="0" u="none" spc="-175" dirty="0" smtClean="0">
              <a:solidFill>
                <a:srgbClr val="006353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 b="0" u="none" spc="-175" dirty="0" smtClean="0">
                <a:solidFill>
                  <a:srgbClr val="006353"/>
                </a:solidFill>
                <a:latin typeface="+mj-lt"/>
                <a:ea typeface="+mj-ea"/>
                <a:cs typeface="+mj-cs"/>
              </a:rPr>
              <a:t>September 2013 </a:t>
            </a:r>
            <a:r>
              <a:rPr lang="nl-NL" sz="2200" b="0" u="none" spc="-175" dirty="0" smtClean="0">
                <a:solidFill>
                  <a:srgbClr val="006353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 Start regionale werkgroep (later netwerk Positieve Gezondheid Noordelijke Maasvallei).</a:t>
            </a:r>
            <a:endParaRPr lang="nl-NL" sz="2200" b="0" u="none" spc="-175" dirty="0">
              <a:solidFill>
                <a:srgbClr val="006353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 b="0" u="none" spc="-175" dirty="0" smtClean="0">
                <a:solidFill>
                  <a:srgbClr val="006353"/>
                </a:solidFill>
                <a:latin typeface="+mj-lt"/>
                <a:ea typeface="+mj-ea"/>
                <a:cs typeface="+mj-cs"/>
              </a:rPr>
              <a:t>2015 </a:t>
            </a:r>
            <a:r>
              <a:rPr lang="nl-NL" sz="2200" b="0" u="none" spc="-175" dirty="0" smtClean="0">
                <a:solidFill>
                  <a:srgbClr val="006353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 </a:t>
            </a:r>
            <a:r>
              <a:rPr lang="nl-NL" sz="2200" b="0" u="none" spc="-175" dirty="0" smtClean="0">
                <a:solidFill>
                  <a:srgbClr val="006353"/>
                </a:solidFill>
                <a:latin typeface="+mj-lt"/>
                <a:ea typeface="+mj-ea"/>
                <a:cs typeface="+mj-cs"/>
              </a:rPr>
              <a:t>Ontwikkeling van de gesprekstool Positieve Gezondheid in de huisartspraktijk en </a:t>
            </a:r>
            <a:r>
              <a:rPr lang="nl-NL" sz="2200" b="0" u="none" spc="-175" dirty="0" smtClean="0">
                <a:solidFill>
                  <a:srgbClr val="006353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voorbereiding Pilot Positieve Gezondheid met afdeling Innovatie van VGZ.</a:t>
            </a:r>
            <a:endParaRPr lang="nl-NL" sz="2200" b="0" u="none" spc="-175" dirty="0">
              <a:solidFill>
                <a:srgbClr val="006353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 b="0" u="none" spc="-175" dirty="0" smtClean="0">
                <a:solidFill>
                  <a:srgbClr val="006353"/>
                </a:solidFill>
                <a:latin typeface="+mj-lt"/>
                <a:ea typeface="+mj-ea"/>
                <a:cs typeface="+mj-cs"/>
              </a:rPr>
              <a:t>2016 </a:t>
            </a:r>
            <a:r>
              <a:rPr lang="nl-NL" sz="2200" b="0" u="none" spc="-175" dirty="0" smtClean="0">
                <a:solidFill>
                  <a:srgbClr val="006353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 Start pilot Positieve Gezondheid in 2 huisartspraktijken (Afferden en Bergen/Well).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 b="0" u="none" spc="-175" dirty="0" smtClean="0">
                <a:solidFill>
                  <a:srgbClr val="006353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Eind 2018  Uitbreiding pilot met twee andere huisartspraktijken.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 b="0" u="none" spc="-175" dirty="0" smtClean="0">
                <a:solidFill>
                  <a:srgbClr val="006353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September 2019  Evaluatie pilots.</a:t>
            </a:r>
            <a:endParaRPr lang="nl-NL" sz="2200" b="0" u="none" spc="-175" dirty="0" smtClean="0">
              <a:solidFill>
                <a:srgbClr val="006353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200" b="0" u="none" spc="-175" dirty="0">
              <a:solidFill>
                <a:srgbClr val="006353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200" b="0" u="none" spc="-175" dirty="0">
              <a:solidFill>
                <a:srgbClr val="006353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endParaRPr lang="nl-NL" sz="2200" b="0" u="none" spc="-175" dirty="0">
              <a:solidFill>
                <a:srgbClr val="006353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endParaRPr lang="nl-NL" sz="2200" b="0" u="none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938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>
                <a:latin typeface="+mj-lt"/>
              </a:rPr>
              <a:t>Wat doen de huisartsen in de pilot?</a:t>
            </a:r>
            <a:endParaRPr lang="nl-NL" sz="4000" dirty="0">
              <a:latin typeface="+mj-lt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81235"/>
            <a:ext cx="1778029" cy="205079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087" y="1212619"/>
            <a:ext cx="1428750" cy="2857500"/>
          </a:xfrm>
          <a:prstGeom prst="rect">
            <a:avLst/>
          </a:prstGeom>
        </p:spPr>
      </p:pic>
      <p:grpSp>
        <p:nvGrpSpPr>
          <p:cNvPr id="9" name="Groep 8"/>
          <p:cNvGrpSpPr/>
          <p:nvPr/>
        </p:nvGrpSpPr>
        <p:grpSpPr>
          <a:xfrm>
            <a:off x="2485852" y="1071863"/>
            <a:ext cx="2261421" cy="3344024"/>
            <a:chOff x="3028334" y="738462"/>
            <a:chExt cx="2772697" cy="3738042"/>
          </a:xfrm>
        </p:grpSpPr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28334" y="1703807"/>
              <a:ext cx="2772697" cy="2772697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3299" y="738462"/>
              <a:ext cx="1545014" cy="1650313"/>
            </a:xfrm>
            <a:prstGeom prst="rect">
              <a:avLst/>
            </a:prstGeom>
          </p:spPr>
        </p:pic>
      </p:grpSp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2344" y="4221920"/>
            <a:ext cx="2466975" cy="184785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03" r="13462"/>
          <a:stretch/>
        </p:blipFill>
        <p:spPr>
          <a:xfrm>
            <a:off x="629264" y="4355270"/>
            <a:ext cx="2104103" cy="17145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768" y="1178797"/>
            <a:ext cx="2134330" cy="286008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3990" y="4191388"/>
            <a:ext cx="2726669" cy="187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4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400" dirty="0" smtClean="0">
                <a:latin typeface="+mj-lt"/>
              </a:rPr>
              <a:t>Effecten pilot in huisartsenpraktijk</a:t>
            </a:r>
            <a:r>
              <a:rPr lang="nl-NL" sz="4000" dirty="0" smtClean="0">
                <a:latin typeface="+mj-lt"/>
              </a:rPr>
              <a:t/>
            </a:r>
            <a:br>
              <a:rPr lang="nl-NL" sz="4000" dirty="0" smtClean="0">
                <a:latin typeface="+mj-lt"/>
              </a:rPr>
            </a:br>
            <a:r>
              <a:rPr lang="nl-NL" sz="3100" dirty="0" smtClean="0">
                <a:latin typeface="+mj-lt"/>
              </a:rPr>
              <a:t>(in vergelijking met overige praktijken in de regio)</a:t>
            </a:r>
            <a:endParaRPr lang="nl-NL" sz="3100" dirty="0">
              <a:latin typeface="+mj-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57200" y="1780122"/>
            <a:ext cx="3116825" cy="954105"/>
          </a:xfrm>
          <a:prstGeom prst="rect">
            <a:avLst/>
          </a:prstGeom>
          <a:solidFill>
            <a:srgbClr val="006455"/>
          </a:solidFill>
          <a:ln w="12700" cap="flat">
            <a:solidFill>
              <a:srgbClr val="00645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dirty="0" smtClean="0">
                <a:solidFill>
                  <a:schemeClr val="bg1"/>
                </a:solidFill>
              </a:rPr>
              <a:t>Minder verwijzingen ziekenhuizen (-18%)</a:t>
            </a:r>
            <a:endParaRPr kumimoji="0" lang="nl-NL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09483" y="2900442"/>
            <a:ext cx="3116825" cy="954105"/>
          </a:xfrm>
          <a:prstGeom prst="rect">
            <a:avLst/>
          </a:prstGeom>
          <a:solidFill>
            <a:srgbClr val="006455"/>
          </a:solidFill>
          <a:ln w="12700" cap="flat">
            <a:solidFill>
              <a:srgbClr val="00645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dirty="0" smtClean="0">
                <a:solidFill>
                  <a:schemeClr val="bg1"/>
                </a:solidFill>
              </a:rPr>
              <a:t>Minder diagnostiek aanvragen (-12%)</a:t>
            </a:r>
            <a:endParaRPr kumimoji="0" lang="nl-NL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523918" y="3989448"/>
            <a:ext cx="3116825" cy="954105"/>
          </a:xfrm>
          <a:prstGeom prst="rect">
            <a:avLst/>
          </a:prstGeom>
          <a:solidFill>
            <a:srgbClr val="006455"/>
          </a:solidFill>
          <a:ln w="12700" cap="flat">
            <a:solidFill>
              <a:srgbClr val="00645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dirty="0" smtClean="0">
                <a:solidFill>
                  <a:schemeClr val="bg1"/>
                </a:solidFill>
              </a:rPr>
              <a:t>Afname M&amp;I verrichtingen (-5%)</a:t>
            </a:r>
            <a:endParaRPr kumimoji="0" lang="nl-NL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832308" y="3512395"/>
            <a:ext cx="3116825" cy="954105"/>
          </a:xfrm>
          <a:prstGeom prst="rect">
            <a:avLst/>
          </a:prstGeom>
          <a:solidFill>
            <a:srgbClr val="006455"/>
          </a:solidFill>
          <a:ln w="12700" cap="flat">
            <a:solidFill>
              <a:srgbClr val="00645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dirty="0" smtClean="0">
                <a:solidFill>
                  <a:schemeClr val="bg1"/>
                </a:solidFill>
              </a:rPr>
              <a:t>Toename inzet sociaal domein</a:t>
            </a:r>
            <a:endParaRPr kumimoji="0" lang="nl-NL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190834" y="2423389"/>
            <a:ext cx="3433918" cy="954105"/>
          </a:xfrm>
          <a:prstGeom prst="rect">
            <a:avLst/>
          </a:prstGeom>
          <a:solidFill>
            <a:srgbClr val="006455"/>
          </a:solidFill>
          <a:ln w="12700" cap="flat">
            <a:solidFill>
              <a:srgbClr val="00645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dirty="0" smtClean="0">
                <a:solidFill>
                  <a:schemeClr val="bg1"/>
                </a:solidFill>
              </a:rPr>
              <a:t>Minder grote toename medicatie (-7%)</a:t>
            </a:r>
            <a:endParaRPr kumimoji="0" lang="nl-NL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231922" y="5078454"/>
            <a:ext cx="5923771" cy="954105"/>
          </a:xfrm>
          <a:prstGeom prst="rect">
            <a:avLst/>
          </a:prstGeom>
          <a:solidFill>
            <a:srgbClr val="006455"/>
          </a:solidFill>
          <a:ln w="12700" cap="flat">
            <a:solidFill>
              <a:srgbClr val="00645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dirty="0" smtClean="0">
                <a:solidFill>
                  <a:schemeClr val="bg1"/>
                </a:solidFill>
              </a:rPr>
              <a:t>Toename tevredenheid medewerkers (+11% NPS) en patiënten (+19% NPS)</a:t>
            </a:r>
            <a:endParaRPr kumimoji="0" lang="nl-NL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111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>
                <a:latin typeface="+mj-lt"/>
              </a:rPr>
              <a:t>Effecten in de regio (Catch 22)</a:t>
            </a:r>
            <a:endParaRPr lang="nl-NL" sz="4000" dirty="0">
              <a:latin typeface="+mj-lt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748"/>
          <a:stretch/>
        </p:blipFill>
        <p:spPr>
          <a:xfrm>
            <a:off x="166393" y="1809135"/>
            <a:ext cx="9071086" cy="347078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716" y="1344877"/>
            <a:ext cx="6651357" cy="418085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939" y="2194754"/>
            <a:ext cx="7926881" cy="308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7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>
                <a:latin typeface="+mj-lt"/>
              </a:rPr>
              <a:t>Het momentum is daar!</a:t>
            </a:r>
            <a:endParaRPr lang="nl-NL" sz="4000" dirty="0">
              <a:latin typeface="+mj-lt"/>
            </a:endParaRP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18565"/>
            <a:ext cx="8293510" cy="453072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 b="0" u="none" spc="-175" dirty="0" smtClean="0">
                <a:solidFill>
                  <a:srgbClr val="006353"/>
                </a:solidFill>
                <a:latin typeface="+mj-lt"/>
                <a:ea typeface="+mj-ea"/>
                <a:cs typeface="+mj-cs"/>
              </a:rPr>
              <a:t>Beweging al gaande van 2</a:t>
            </a:r>
            <a:r>
              <a:rPr lang="nl-NL" sz="2200" b="0" u="none" spc="-175" baseline="30000" dirty="0" smtClean="0">
                <a:solidFill>
                  <a:srgbClr val="006353"/>
                </a:solidFill>
                <a:latin typeface="+mj-lt"/>
                <a:ea typeface="+mj-ea"/>
                <a:cs typeface="+mj-cs"/>
              </a:rPr>
              <a:t>e</a:t>
            </a:r>
            <a:r>
              <a:rPr lang="nl-NL" sz="2200" b="0" u="none" spc="-175" dirty="0" smtClean="0">
                <a:solidFill>
                  <a:srgbClr val="006353"/>
                </a:solidFill>
                <a:latin typeface="+mj-lt"/>
                <a:ea typeface="+mj-ea"/>
                <a:cs typeface="+mj-cs"/>
              </a:rPr>
              <a:t>  </a:t>
            </a:r>
            <a:r>
              <a:rPr lang="nl-NL" sz="2200" b="0" u="none" spc="-175" dirty="0" smtClean="0">
                <a:solidFill>
                  <a:srgbClr val="006353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 1</a:t>
            </a:r>
            <a:r>
              <a:rPr lang="nl-NL" sz="2200" b="0" u="none" spc="-175" baseline="30000" dirty="0" smtClean="0">
                <a:solidFill>
                  <a:srgbClr val="006353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e</a:t>
            </a:r>
            <a:r>
              <a:rPr lang="nl-NL" sz="2200" b="0" u="none" spc="-175" dirty="0" smtClean="0">
                <a:solidFill>
                  <a:srgbClr val="006353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   0</a:t>
            </a:r>
            <a:r>
              <a:rPr lang="nl-NL" sz="2200" b="0" u="none" spc="-175" baseline="30000" dirty="0" smtClean="0">
                <a:solidFill>
                  <a:srgbClr val="006353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e</a:t>
            </a:r>
            <a:r>
              <a:rPr lang="nl-NL" sz="2200" b="0" u="none" spc="-175" dirty="0" smtClean="0">
                <a:solidFill>
                  <a:srgbClr val="006353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  lijn (GGZ)</a:t>
            </a:r>
            <a:endParaRPr lang="nl-NL" sz="2200" b="0" u="none" spc="-175" dirty="0" smtClean="0">
              <a:solidFill>
                <a:srgbClr val="006353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 b="0" u="none" spc="-175" dirty="0" smtClean="0">
                <a:solidFill>
                  <a:srgbClr val="006353"/>
                </a:solidFill>
                <a:latin typeface="+mj-lt"/>
                <a:ea typeface="+mj-ea"/>
                <a:cs typeface="+mj-cs"/>
              </a:rPr>
              <a:t>De druk op zorgkosten is enorm groot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 b="0" u="none" spc="-175" dirty="0" smtClean="0">
                <a:solidFill>
                  <a:srgbClr val="006353"/>
                </a:solidFill>
                <a:latin typeface="+mj-lt"/>
                <a:ea typeface="+mj-ea"/>
                <a:cs typeface="+mj-cs"/>
              </a:rPr>
              <a:t>Personele druk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 b="0" u="none" spc="-175" dirty="0" smtClean="0">
                <a:solidFill>
                  <a:srgbClr val="006353"/>
                </a:solidFill>
                <a:latin typeface="+mj-lt"/>
                <a:ea typeface="+mj-ea"/>
                <a:cs typeface="+mj-cs"/>
              </a:rPr>
              <a:t>ICT-versnippering wordt langzaam gekeerd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 b="0" u="none" spc="-175" dirty="0" smtClean="0">
                <a:solidFill>
                  <a:srgbClr val="006353"/>
                </a:solidFill>
                <a:latin typeface="+mj-lt"/>
                <a:ea typeface="+mj-ea"/>
                <a:cs typeface="+mj-cs"/>
              </a:rPr>
              <a:t>Zorg voor ouderen en jeugd neemt toe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 b="0" u="none" spc="-175" dirty="0" smtClean="0">
                <a:solidFill>
                  <a:srgbClr val="006353"/>
                </a:solidFill>
                <a:latin typeface="+mj-lt"/>
                <a:ea typeface="+mj-ea"/>
                <a:cs typeface="+mj-cs"/>
              </a:rPr>
              <a:t>Bewijsvoering dat het anders kan (en moet) is aanwezig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 b="0" u="none" spc="-175" dirty="0" smtClean="0">
                <a:solidFill>
                  <a:srgbClr val="006353"/>
                </a:solidFill>
                <a:latin typeface="+mj-lt"/>
                <a:ea typeface="+mj-ea"/>
                <a:cs typeface="+mj-cs"/>
              </a:rPr>
              <a:t>VWS zoekt naar de beweging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 b="0" u="none" spc="-175" dirty="0" smtClean="0">
                <a:solidFill>
                  <a:srgbClr val="006353"/>
                </a:solidFill>
                <a:latin typeface="+mj-lt"/>
                <a:ea typeface="+mj-ea"/>
                <a:cs typeface="+mj-cs"/>
              </a:rPr>
              <a:t>Opschalen is nodig, vooral regionaal</a:t>
            </a:r>
            <a:endParaRPr lang="nl-NL" sz="2200" b="0" u="none" dirty="0" smtClean="0">
              <a:latin typeface="+mj-lt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32479"/>
            <a:ext cx="6848168" cy="482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0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>
                <a:latin typeface="+mj-lt"/>
              </a:rPr>
              <a:t>Meer informatie</a:t>
            </a:r>
            <a:endParaRPr lang="nl-NL" sz="4000" dirty="0">
              <a:latin typeface="+mj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76551"/>
            <a:ext cx="8293510" cy="2741430"/>
          </a:xfrm>
        </p:spPr>
        <p:txBody>
          <a:bodyPr/>
          <a:lstStyle/>
          <a:p>
            <a:r>
              <a:rPr lang="nl-NL" sz="2000" b="0" u="none" spc="-175" dirty="0" smtClean="0">
                <a:solidFill>
                  <a:srgbClr val="00635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Artikel Medisch contact: </a:t>
            </a:r>
          </a:p>
          <a:p>
            <a:r>
              <a:rPr lang="nl-NL" sz="1800" b="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</a:t>
            </a:r>
            <a:r>
              <a:rPr lang="nl-NL" sz="1800" b="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://</a:t>
            </a:r>
            <a:r>
              <a:rPr lang="nl-NL" sz="1800" b="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www.medischcontact.nl/nieuws/laatste-nieuws/artikel/zinnige-zorg-dreigt-utopie-te-worden.htm</a:t>
            </a:r>
            <a:endParaRPr lang="nl-NL" sz="18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b="0" u="none" spc="-175" dirty="0" smtClean="0">
              <a:solidFill>
                <a:srgbClr val="006353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nl-NL" sz="2000" b="0" u="none" spc="-175" dirty="0" smtClean="0">
                <a:solidFill>
                  <a:srgbClr val="00635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</a:t>
            </a:r>
            <a:r>
              <a:rPr lang="nl-NL" sz="2000" b="0" u="none" spc="-175" dirty="0" smtClean="0">
                <a:solidFill>
                  <a:srgbClr val="00635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Wingdings" panose="05000000000000000000" pitchFamily="2" charset="2"/>
              </a:rPr>
              <a:t>etwerk Positieve Gezondheid Noordelijke Maasvallei:</a:t>
            </a:r>
          </a:p>
          <a:p>
            <a:r>
              <a:rPr lang="nl-NL" sz="1800" b="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https://www.netwerkpositievegezondheid.nl</a:t>
            </a:r>
            <a:r>
              <a:rPr lang="nl-NL" sz="1800" b="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</a:t>
            </a:r>
            <a:endParaRPr lang="nl-NL" sz="18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b="0" u="none" spc="-175" dirty="0">
              <a:solidFill>
                <a:srgbClr val="006353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539613" y="7207045"/>
            <a:ext cx="3205316" cy="9945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006" y="3631632"/>
            <a:ext cx="4919898" cy="2060627"/>
          </a:xfrm>
          <a:prstGeom prst="rect">
            <a:avLst/>
          </a:prstGeom>
          <a:ln w="31750">
            <a:solidFill>
              <a:srgbClr val="006455"/>
            </a:solidFill>
          </a:ln>
        </p:spPr>
      </p:pic>
    </p:spTree>
    <p:extLst>
      <p:ext uri="{BB962C8B-B14F-4D97-AF65-F5344CB8AC3E}">
        <p14:creationId xmlns:p14="http://schemas.microsoft.com/office/powerpoint/2010/main" val="1116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247</Words>
  <Application>Microsoft Office PowerPoint</Application>
  <PresentationFormat>Diavoorstelling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Trebuchet MS</vt:lpstr>
      <vt:lpstr>Wingdings</vt:lpstr>
      <vt:lpstr>Office Theme</vt:lpstr>
      <vt:lpstr>Transitie in de zorg, echt aanstaande?</vt:lpstr>
      <vt:lpstr>Positieve gezondheid, de taal…</vt:lpstr>
      <vt:lpstr>Wat doen de huisartsen in de pilot?</vt:lpstr>
      <vt:lpstr>Effecten pilot in huisartsenpraktijk (in vergelijking met overige praktijken in de regio)</vt:lpstr>
      <vt:lpstr>Effecten in de regio (Catch 22)</vt:lpstr>
      <vt:lpstr>Het momentum is daar!</vt:lpstr>
      <vt:lpstr>Meer informatie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Janneke van den Berg</dc:creator>
  <cp:lastModifiedBy>Hogeling Sandra</cp:lastModifiedBy>
  <cp:revision>376</cp:revision>
  <cp:lastPrinted>2019-05-23T12:08:22Z</cp:lastPrinted>
  <dcterms:modified xsi:type="dcterms:W3CDTF">2020-03-30T21:17:05Z</dcterms:modified>
</cp:coreProperties>
</file>